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9" r:id="rId3"/>
    <p:sldId id="257" r:id="rId4"/>
    <p:sldId id="260" r:id="rId5"/>
    <p:sldId id="258" r:id="rId6"/>
    <p:sldId id="270" r:id="rId7"/>
    <p:sldId id="265" r:id="rId8"/>
    <p:sldId id="266" r:id="rId9"/>
    <p:sldId id="267" r:id="rId10"/>
    <p:sldId id="268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69">
          <p15:clr>
            <a:srgbClr val="747775"/>
          </p15:clr>
        </p15:guide>
        <p15:guide id="2" orient="horz" pos="2925">
          <p15:clr>
            <a:srgbClr val="747775"/>
          </p15:clr>
        </p15:guide>
        <p15:guide id="3" pos="357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548" autoAdjust="0"/>
  </p:normalViewPr>
  <p:slideViewPr>
    <p:cSldViewPr snapToGrid="0">
      <p:cViewPr varScale="1">
        <p:scale>
          <a:sx n="85" d="100"/>
          <a:sy n="85" d="100"/>
        </p:scale>
        <p:origin x="740" y="56"/>
      </p:cViewPr>
      <p:guideLst>
        <p:guide orient="horz" pos="469"/>
        <p:guide orient="horz" pos="2925"/>
        <p:guide pos="3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2bbbbb98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2c2bbbbb98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c2bbbbb98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g2c2bbbbb98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c2bbbbb984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g2c2bbbbb984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0020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c2bbbbb984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8" name="Google Shape;268;g2c2bbbbb984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c2bbbbb984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g2c2bbbbb984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9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1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15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15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15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15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15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15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15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15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15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75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push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jpe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cdn5.vedomosti.ru/crop/image/2017/6b/1atypw/original-1op0.jpg?height=680&amp;width=102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40"/>
          <a:stretch/>
        </p:blipFill>
        <p:spPr bwMode="auto">
          <a:xfrm>
            <a:off x="45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Google Shape;55;p13"/>
          <p:cNvSpPr/>
          <p:nvPr/>
        </p:nvSpPr>
        <p:spPr>
          <a:xfrm>
            <a:off x="45" y="-7215"/>
            <a:ext cx="9144045" cy="5150715"/>
          </a:xfrm>
          <a:prstGeom prst="rect">
            <a:avLst/>
          </a:prstGeom>
          <a:solidFill>
            <a:srgbClr val="00263B">
              <a:alpha val="56078"/>
            </a:srgbClr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59961" y="4112297"/>
            <a:ext cx="8904158" cy="819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30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30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/Цифровая трансформация в </a:t>
            </a:r>
            <a:r>
              <a:rPr lang="en-US" sz="3000" b="1" i="0" u="none" strike="noStrike" cap="none" dirty="0" err="1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Desport</a:t>
            </a:r>
            <a:endParaRPr sz="3000" b="0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3832" y="0"/>
            <a:ext cx="1235438" cy="307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5"/>
          <p:cNvSpPr/>
          <p:nvPr/>
        </p:nvSpPr>
        <p:spPr>
          <a:xfrm>
            <a:off x="139950" y="135650"/>
            <a:ext cx="8805000" cy="4406700"/>
          </a:xfrm>
          <a:prstGeom prst="rect">
            <a:avLst/>
          </a:prstGeom>
          <a:solidFill>
            <a:srgbClr val="111C4E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 dirty="0">
              <a:solidFill>
                <a:srgbClr val="111C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5"/>
          <p:cNvSpPr txBox="1"/>
          <p:nvPr/>
        </p:nvSpPr>
        <p:spPr>
          <a:xfrm>
            <a:off x="510425" y="3495994"/>
            <a:ext cx="51414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ru-RU" sz="3000" b="1" i="0" u="none" strike="noStrike" cap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/СПАСИБО!</a:t>
            </a:r>
            <a:endParaRPr sz="3000" b="0" i="0" u="none" strike="noStrike" cap="non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99" name="Google Shape;29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97600" y="4542350"/>
            <a:ext cx="1235514" cy="311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58" y="610636"/>
            <a:ext cx="1307480" cy="15029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425" y="2113612"/>
            <a:ext cx="45512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Павел Марков</a:t>
            </a:r>
          </a:p>
          <a:p>
            <a:r>
              <a:rPr lang="ru-RU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Директор по проектам и цифровым продуктам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Desport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1C4E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2297" y="-10"/>
            <a:ext cx="1183099" cy="298527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/>
        </p:nvSpPr>
        <p:spPr>
          <a:xfrm>
            <a:off x="510750" y="4678350"/>
            <a:ext cx="2582400" cy="2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7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/ </a:t>
            </a:r>
            <a:r>
              <a:rPr lang="ru-RU" sz="1000" b="0" i="0" u="none" strike="noStrike" cap="none" dirty="0" smtClean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ЦИФРОВАЯ ТРАНСФОРМАЦИЯ В DESPORT</a:t>
            </a:r>
            <a:endParaRPr sz="1000" b="0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4" name="Google Shape;94;p16"/>
          <p:cNvSpPr/>
          <p:nvPr/>
        </p:nvSpPr>
        <p:spPr>
          <a:xfrm>
            <a:off x="187950" y="612450"/>
            <a:ext cx="8768100" cy="391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584825" y="849469"/>
            <a:ext cx="47916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/ </a:t>
            </a:r>
            <a:r>
              <a:rPr lang="ru-RU" sz="1600" b="1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КОНТЕКСТ</a:t>
            </a:r>
            <a:endParaRPr sz="1600" b="1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500700" y="1354520"/>
            <a:ext cx="8142600" cy="2757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spAutoFit/>
          </a:bodyPr>
          <a:lstStyle/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600"/>
              <a:buFont typeface="Verdana"/>
              <a:buChar char="❏"/>
            </a:pPr>
            <a:r>
              <a:rPr lang="ru-RU" sz="1200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Необходимо было </a:t>
            </a:r>
            <a:r>
              <a:rPr lang="ru-RU" sz="1200" dirty="0" err="1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импортозаместить</a:t>
            </a:r>
            <a:r>
              <a:rPr lang="ru-RU" sz="1200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 и перестроить 90% ИТ ландшафта</a:t>
            </a: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600"/>
              <a:buFont typeface="Verdana"/>
              <a:buChar char="❏"/>
            </a:pPr>
            <a:endParaRPr lang="ru-RU" sz="12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indent="-330200">
              <a:lnSpc>
                <a:spcPct val="115000"/>
              </a:lnSpc>
              <a:buClr>
                <a:srgbClr val="111C4E"/>
              </a:buClr>
              <a:buSzPts val="1600"/>
              <a:buFont typeface="Verdana"/>
              <a:buChar char="❏"/>
            </a:pPr>
            <a:r>
              <a:rPr lang="ru-RU" sz="1200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ИТ архитектура </a:t>
            </a:r>
            <a:r>
              <a:rPr lang="ru-RU" sz="1200" dirty="0" err="1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Декатлон</a:t>
            </a:r>
            <a:r>
              <a:rPr lang="ru-RU" sz="1200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 была комплексная  и основана на решениях от SAP, </a:t>
            </a:r>
            <a:r>
              <a:rPr lang="ru-RU" sz="1200" dirty="0" err="1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Oracle</a:t>
            </a:r>
            <a:r>
              <a:rPr lang="ru-RU" sz="1200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 и собственных разработках корпоративного </a:t>
            </a:r>
            <a:r>
              <a:rPr lang="ru-RU" sz="1200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ИТ</a:t>
            </a:r>
            <a:endParaRPr sz="12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2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600"/>
              <a:buFont typeface="Verdana"/>
              <a:buChar char="❏"/>
            </a:pPr>
            <a:r>
              <a:rPr lang="ru-RU" sz="1200" b="0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ИТ архитектура полностью разрабатывалась и сопровождалась корпоративным ИТ</a:t>
            </a:r>
            <a:endParaRPr sz="12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2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600"/>
              <a:buFont typeface="Verdana"/>
              <a:buChar char="❏"/>
            </a:pPr>
            <a:r>
              <a:rPr lang="ru-RU" sz="1200" b="0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Трансформация </a:t>
            </a:r>
            <a:r>
              <a:rPr lang="ru-RU" sz="1200" b="0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должна была бы реализована в кратчайшие сроки для перезапуска бизнес операций</a:t>
            </a:r>
            <a:endParaRPr sz="12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2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600"/>
              <a:buFont typeface="Verdana"/>
              <a:buChar char="❏"/>
            </a:pPr>
            <a:r>
              <a:rPr lang="ru-RU" sz="1200" b="0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После продолжительного простоя внутренние ресурсы (бизнес и ИТ команды) сильно сократились</a:t>
            </a:r>
            <a:endParaRPr sz="12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127" y="0"/>
            <a:ext cx="1235438" cy="307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s://cdn5.vedomosti.ru/crop/image/2017/6b/1atypw/original-1op0.jpg?height=680&amp;width=10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Google Shape;63;p14"/>
          <p:cNvSpPr/>
          <p:nvPr/>
        </p:nvSpPr>
        <p:spPr>
          <a:xfrm>
            <a:off x="-15536" y="0"/>
            <a:ext cx="9159535" cy="5158188"/>
          </a:xfrm>
          <a:prstGeom prst="rect">
            <a:avLst/>
          </a:prstGeom>
          <a:solidFill>
            <a:srgbClr val="111C4E">
              <a:alpha val="89803"/>
            </a:srgbClr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" name="Google Shape;64;p14"/>
          <p:cNvCxnSpPr/>
          <p:nvPr/>
        </p:nvCxnSpPr>
        <p:spPr>
          <a:xfrm>
            <a:off x="561041" y="2704201"/>
            <a:ext cx="7990848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5" name="Google Shape;65;p14"/>
          <p:cNvSpPr txBox="1"/>
          <p:nvPr/>
        </p:nvSpPr>
        <p:spPr>
          <a:xfrm>
            <a:off x="623561" y="1695162"/>
            <a:ext cx="14454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ИЮНЬ </a:t>
            </a:r>
            <a:r>
              <a:rPr lang="ru-RU" sz="1100" b="1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2022</a:t>
            </a:r>
            <a:endParaRPr sz="11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Закрытие магазинов DECATHLON</a:t>
            </a:r>
            <a:endParaRPr sz="11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138011" y="79400"/>
            <a:ext cx="38619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/ ТРАНСФОРМАЦИЯ</a:t>
            </a:r>
            <a:endParaRPr sz="1600" b="1" i="0" u="none" strike="noStrike" cap="none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32297" y="-10"/>
            <a:ext cx="1183099" cy="29852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1772803" y="2944537"/>
            <a:ext cx="1445400" cy="692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1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ИЮНЬ 2023</a:t>
            </a:r>
            <a:endParaRPr sz="11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Старт программы </a:t>
            </a:r>
            <a:r>
              <a:rPr lang="ru-RU" sz="1100" b="0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трансформации </a:t>
            </a:r>
            <a:endParaRPr sz="11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2929686" y="1630550"/>
            <a:ext cx="1445400" cy="10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1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ИЮЛЬ – ОКТЯБРЬ 2023</a:t>
            </a:r>
            <a:endParaRPr sz="11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Реализация проектов </a:t>
            </a:r>
            <a:endParaRPr sz="1100" b="0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(фаза MVP)</a:t>
            </a:r>
            <a:endParaRPr sz="11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4120881" y="2944525"/>
            <a:ext cx="15774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НОЯБР</a:t>
            </a:r>
            <a:r>
              <a:rPr lang="ru-RU" sz="1100" b="1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Ь</a:t>
            </a:r>
            <a:r>
              <a:rPr lang="ru-RU" sz="11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100" b="1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2023</a:t>
            </a:r>
            <a:endParaRPr sz="11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Открытие магазинов DESPORT</a:t>
            </a:r>
            <a:endParaRPr sz="11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1219916" y="2629765"/>
            <a:ext cx="179867" cy="17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69;p14"/>
          <p:cNvSpPr txBox="1"/>
          <p:nvPr/>
        </p:nvSpPr>
        <p:spPr>
          <a:xfrm>
            <a:off x="5425930" y="1630550"/>
            <a:ext cx="1445400" cy="861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1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ФЕВРАЛЬ</a:t>
            </a:r>
            <a:r>
              <a:rPr lang="ru-RU" sz="11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2024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0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Запуск интернет магазина </a:t>
            </a:r>
            <a:r>
              <a:rPr lang="en-US" sz="1100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Desport.ru</a:t>
            </a:r>
            <a:endParaRPr sz="11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" name="Google Shape;70;p14"/>
          <p:cNvSpPr txBox="1"/>
          <p:nvPr/>
        </p:nvSpPr>
        <p:spPr>
          <a:xfrm>
            <a:off x="6608052" y="2944525"/>
            <a:ext cx="1577400" cy="692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b="1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МАРТ</a:t>
            </a:r>
            <a:r>
              <a:rPr lang="ru-RU" sz="11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1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202</a:t>
            </a:r>
            <a:r>
              <a:rPr lang="en-US" sz="11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4</a:t>
            </a:r>
            <a:endParaRPr lang="en-US" sz="1100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ru-RU" sz="1100" dirty="0" smtClean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Выход на </a:t>
            </a:r>
            <a:r>
              <a:rPr lang="ru-RU" sz="1100" dirty="0" err="1" smtClean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маркетплейсы</a:t>
            </a:r>
            <a:endParaRPr sz="110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6127" y="0"/>
            <a:ext cx="1235438" cy="307578"/>
          </a:xfrm>
          <a:prstGeom prst="rect">
            <a:avLst/>
          </a:prstGeom>
        </p:spPr>
      </p:pic>
      <p:sp>
        <p:nvSpPr>
          <p:cNvPr id="26" name="Google Shape;71;p14"/>
          <p:cNvSpPr/>
          <p:nvPr/>
        </p:nvSpPr>
        <p:spPr>
          <a:xfrm>
            <a:off x="2425841" y="2615951"/>
            <a:ext cx="179867" cy="17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71;p14"/>
          <p:cNvSpPr/>
          <p:nvPr/>
        </p:nvSpPr>
        <p:spPr>
          <a:xfrm>
            <a:off x="3562452" y="2630622"/>
            <a:ext cx="179867" cy="17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71;p14"/>
          <p:cNvSpPr/>
          <p:nvPr/>
        </p:nvSpPr>
        <p:spPr>
          <a:xfrm>
            <a:off x="4782368" y="2629765"/>
            <a:ext cx="179867" cy="17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71;p14"/>
          <p:cNvSpPr/>
          <p:nvPr/>
        </p:nvSpPr>
        <p:spPr>
          <a:xfrm>
            <a:off x="6002284" y="2629765"/>
            <a:ext cx="179867" cy="17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71;p14"/>
          <p:cNvSpPr/>
          <p:nvPr/>
        </p:nvSpPr>
        <p:spPr>
          <a:xfrm>
            <a:off x="7304771" y="2615951"/>
            <a:ext cx="179867" cy="17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2297" y="-10"/>
            <a:ext cx="1183099" cy="298527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7"/>
          <p:cNvSpPr txBox="1"/>
          <p:nvPr/>
        </p:nvSpPr>
        <p:spPr>
          <a:xfrm>
            <a:off x="510750" y="4678350"/>
            <a:ext cx="2582400" cy="2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7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 dirty="0" smtClean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/ЦИФРОВАЯ ТРАНСФОРМАЦИЯ В </a:t>
            </a: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DESPORT</a:t>
            </a:r>
            <a:endParaRPr sz="1000" b="0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584825" y="370725"/>
            <a:ext cx="5209072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1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/ </a:t>
            </a:r>
            <a:r>
              <a:rPr lang="ru-RU" sz="1600" b="1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СТРАТЕГИЯ, ВЫБОР РЕШЕНИЙ И ПАРТНЕРОВ</a:t>
            </a:r>
            <a:endParaRPr sz="1600" b="1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127" y="0"/>
            <a:ext cx="1235438" cy="307578"/>
          </a:xfrm>
          <a:prstGeom prst="rect">
            <a:avLst/>
          </a:prstGeom>
        </p:spPr>
      </p:pic>
      <p:pic>
        <p:nvPicPr>
          <p:cNvPr id="2050" name="Picture 2" descr="https://cpsk-himki.ru/wp-content/uploads/2022/06/strelba-iz-luka3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364" y="1284164"/>
            <a:ext cx="3559625" cy="287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664396" y="2012669"/>
            <a:ext cx="4124741" cy="606902"/>
            <a:chOff x="641469" y="1100693"/>
            <a:chExt cx="3933217" cy="606902"/>
          </a:xfrm>
        </p:grpSpPr>
        <p:pic>
          <p:nvPicPr>
            <p:cNvPr id="19" name="Picture 4" descr="target Ico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992" y="1208041"/>
              <a:ext cx="392205" cy="392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641469" y="1100693"/>
              <a:ext cx="3933217" cy="606902"/>
            </a:xfrm>
            <a:prstGeom prst="roundRect">
              <a:avLst>
                <a:gd name="adj" fmla="val 11334"/>
              </a:avLst>
            </a:prstGeom>
            <a:noFill/>
            <a:ln w="9525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62718" y="1263341"/>
              <a:ext cx="3227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Готовые решения</a:t>
              </a:r>
              <a:endParaRPr lang="ru-RU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64396" y="1223699"/>
            <a:ext cx="4124741" cy="606902"/>
            <a:chOff x="641469" y="1100693"/>
            <a:chExt cx="3933217" cy="606902"/>
          </a:xfrm>
        </p:grpSpPr>
        <p:pic>
          <p:nvPicPr>
            <p:cNvPr id="23" name="Picture 4" descr="target Ico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992" y="1208041"/>
              <a:ext cx="392205" cy="392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Скругленный прямоугольник 23"/>
            <p:cNvSpPr/>
            <p:nvPr/>
          </p:nvSpPr>
          <p:spPr>
            <a:xfrm>
              <a:off x="641469" y="1100693"/>
              <a:ext cx="3933217" cy="606902"/>
            </a:xfrm>
            <a:prstGeom prst="roundRect">
              <a:avLst>
                <a:gd name="adj" fmla="val 11334"/>
              </a:avLst>
            </a:prstGeom>
            <a:noFill/>
            <a:ln w="9525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64004" y="1252454"/>
              <a:ext cx="3227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Отечественное ПО</a:t>
              </a:r>
              <a:endParaRPr lang="ru-RU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64395" y="2797031"/>
            <a:ext cx="4124741" cy="606902"/>
            <a:chOff x="641469" y="1100693"/>
            <a:chExt cx="3933217" cy="606902"/>
          </a:xfrm>
        </p:grpSpPr>
        <p:pic>
          <p:nvPicPr>
            <p:cNvPr id="27" name="Picture 4" descr="target Ico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992" y="1208041"/>
              <a:ext cx="392205" cy="392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Скругленный прямоугольник 27"/>
            <p:cNvSpPr/>
            <p:nvPr/>
          </p:nvSpPr>
          <p:spPr>
            <a:xfrm>
              <a:off x="641469" y="1100693"/>
              <a:ext cx="3933217" cy="606902"/>
            </a:xfrm>
            <a:prstGeom prst="roundRect">
              <a:avLst>
                <a:gd name="adj" fmla="val 11334"/>
              </a:avLst>
            </a:prstGeom>
            <a:noFill/>
            <a:ln w="9525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62719" y="1175310"/>
              <a:ext cx="32270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Партнеры с релевантным опытом и достаточным количеством ресурсов</a:t>
              </a:r>
              <a:endParaRPr lang="ru-RU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61766" y="3585929"/>
            <a:ext cx="4124741" cy="606902"/>
            <a:chOff x="641469" y="1100693"/>
            <a:chExt cx="3933217" cy="606902"/>
          </a:xfrm>
        </p:grpSpPr>
        <p:pic>
          <p:nvPicPr>
            <p:cNvPr id="31" name="Picture 4" descr="target Ico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992" y="1208041"/>
              <a:ext cx="392205" cy="392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Скругленный прямоугольник 31"/>
            <p:cNvSpPr/>
            <p:nvPr/>
          </p:nvSpPr>
          <p:spPr>
            <a:xfrm>
              <a:off x="641469" y="1100693"/>
              <a:ext cx="3933217" cy="606902"/>
            </a:xfrm>
            <a:prstGeom prst="roundRect">
              <a:avLst>
                <a:gd name="adj" fmla="val 11334"/>
              </a:avLst>
            </a:prstGeom>
            <a:noFill/>
            <a:ln w="9525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62719" y="1175310"/>
              <a:ext cx="32270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Быстрый запуск и дальнейшее развитие за счет реинвестирования</a:t>
              </a:r>
              <a:endParaRPr lang="ru-RU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84886" y="934306"/>
            <a:ext cx="1522972" cy="8007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2.5 месяца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543488" y="926811"/>
            <a:ext cx="2141400" cy="800700"/>
          </a:xfrm>
          <a:prstGeom prst="rect">
            <a:avLst/>
          </a:prstGeom>
          <a:solidFill>
            <a:srgbClr val="0053DA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ERP</a:t>
            </a:r>
            <a:endParaRPr lang="en-US" sz="1800" b="1" i="0" u="none" strike="noStrike" cap="none" dirty="0" smtClea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4816439" y="949296"/>
            <a:ext cx="2141400" cy="800700"/>
          </a:xfrm>
          <a:prstGeom prst="rect">
            <a:avLst/>
          </a:prstGeom>
          <a:solidFill>
            <a:srgbClr val="0053DA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WMS</a:t>
            </a:r>
            <a:endParaRPr sz="1800" b="1" i="0" u="none" strike="noStrike" cap="non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543487" y="1832440"/>
            <a:ext cx="2141400" cy="800700"/>
          </a:xfrm>
          <a:prstGeom prst="rect">
            <a:avLst/>
          </a:prstGeom>
          <a:solidFill>
            <a:srgbClr val="0053DA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INFRA</a:t>
            </a:r>
            <a:endParaRPr sz="1800" b="1" i="0" u="none" strike="noStrike" cap="non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4816439" y="1832440"/>
            <a:ext cx="2141400" cy="800700"/>
          </a:xfrm>
          <a:prstGeom prst="rect">
            <a:avLst/>
          </a:prstGeom>
          <a:solidFill>
            <a:srgbClr val="0053DA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DATA</a:t>
            </a:r>
            <a:endParaRPr sz="1800" b="1" i="0" u="none" strike="noStrike" cap="non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543486" y="2738069"/>
            <a:ext cx="2141400" cy="800700"/>
          </a:xfrm>
          <a:prstGeom prst="rect">
            <a:avLst/>
          </a:prstGeom>
          <a:solidFill>
            <a:srgbClr val="0053DA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ECOM</a:t>
            </a:r>
            <a:endParaRPr sz="1800" b="1" i="0" u="none" strike="noStrike" cap="non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4" name="Google Shape;84;p15"/>
          <p:cNvSpPr/>
          <p:nvPr/>
        </p:nvSpPr>
        <p:spPr>
          <a:xfrm>
            <a:off x="4816439" y="2738069"/>
            <a:ext cx="2141400" cy="800700"/>
          </a:xfrm>
          <a:prstGeom prst="rect">
            <a:avLst/>
          </a:prstGeom>
          <a:solidFill>
            <a:srgbClr val="0053DA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HR (</a:t>
            </a:r>
            <a:r>
              <a:rPr lang="ru-RU" sz="1800" b="1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КЭДО)</a:t>
            </a:r>
            <a:endParaRPr sz="1800" b="1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2297" y="-10"/>
            <a:ext cx="1183099" cy="298527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584825" y="348240"/>
            <a:ext cx="52821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/ ПЕРИМЕТР </a:t>
            </a:r>
            <a:r>
              <a:rPr lang="ru-RU" sz="1600" b="1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И СРОКИ ЗАПУСКА</a:t>
            </a:r>
            <a:endParaRPr sz="1600" b="1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7" name="Google Shape;87;p15"/>
          <p:cNvSpPr txBox="1"/>
          <p:nvPr/>
        </p:nvSpPr>
        <p:spPr>
          <a:xfrm>
            <a:off x="510750" y="4678350"/>
            <a:ext cx="2582400" cy="2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7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/ </a:t>
            </a:r>
            <a:r>
              <a:rPr lang="ru-RU" sz="1000" b="0" i="0" u="none" strike="noStrike" cap="none" dirty="0" smtClean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ЦИФРОВАЯ ТРАНСФОРМАЦИЯ В </a:t>
            </a: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DESPORT</a:t>
            </a:r>
            <a:endParaRPr sz="1000" b="0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127" y="0"/>
            <a:ext cx="1235438" cy="30757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962360" y="949296"/>
            <a:ext cx="1522972" cy="8007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2.5 месяца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84886" y="1829721"/>
            <a:ext cx="1522972" cy="8007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месяца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84886" y="2733930"/>
            <a:ext cx="1522972" cy="8007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недели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62360" y="1827994"/>
            <a:ext cx="1522972" cy="8007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месяца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62360" y="2734423"/>
            <a:ext cx="1522972" cy="8007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недели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Google Shape;83;p15"/>
          <p:cNvSpPr/>
          <p:nvPr/>
        </p:nvSpPr>
        <p:spPr>
          <a:xfrm>
            <a:off x="543486" y="3647837"/>
            <a:ext cx="2141400" cy="800700"/>
          </a:xfrm>
          <a:prstGeom prst="rect">
            <a:avLst/>
          </a:prstGeom>
          <a:solidFill>
            <a:srgbClr val="0053DA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Лояльность и подарочные карты</a:t>
            </a:r>
            <a:endParaRPr b="1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84;p15"/>
          <p:cNvSpPr/>
          <p:nvPr/>
        </p:nvSpPr>
        <p:spPr>
          <a:xfrm>
            <a:off x="4816439" y="3647837"/>
            <a:ext cx="2141400" cy="800700"/>
          </a:xfrm>
          <a:prstGeom prst="rect">
            <a:avLst/>
          </a:prstGeom>
          <a:solidFill>
            <a:srgbClr val="0053DA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600" b="1" i="0" u="none" strike="noStrike" cap="none" dirty="0" err="1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Маркетплейсы</a:t>
            </a:r>
            <a:endParaRPr sz="1600" b="1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84886" y="3643698"/>
            <a:ext cx="1522972" cy="8007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недели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962360" y="3644191"/>
            <a:ext cx="1522972" cy="8007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недели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2297" y="-10"/>
            <a:ext cx="1183099" cy="298527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7"/>
          <p:cNvSpPr txBox="1"/>
          <p:nvPr/>
        </p:nvSpPr>
        <p:spPr>
          <a:xfrm>
            <a:off x="510750" y="4678350"/>
            <a:ext cx="2582400" cy="2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7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 dirty="0" smtClean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/ЦИФРОВАЯ ТРАНСФОРМАЦИЯ В </a:t>
            </a: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DESPORT</a:t>
            </a:r>
            <a:endParaRPr sz="1000" b="0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584825" y="370725"/>
            <a:ext cx="5209072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/ </a:t>
            </a:r>
            <a:r>
              <a:rPr lang="ru-RU" sz="1600" b="1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РЕШЕНИЯ И ПАРТНЕРЫ</a:t>
            </a:r>
            <a:endParaRPr sz="1600" b="1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127" y="0"/>
            <a:ext cx="1235438" cy="307578"/>
          </a:xfrm>
          <a:prstGeom prst="rect">
            <a:avLst/>
          </a:prstGeom>
        </p:spPr>
      </p:pic>
      <p:pic>
        <p:nvPicPr>
          <p:cNvPr id="34" name="Picture 2" descr="https://toto-school.ru/800/600/http/leeto.su/uploads/posts/2021-04/ikonki1c-06-1_2x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8" t="23593" r="21989"/>
          <a:stretch/>
        </p:blipFill>
        <p:spPr bwMode="auto">
          <a:xfrm>
            <a:off x="1981907" y="918412"/>
            <a:ext cx="745078" cy="68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avatars.mds.yandex.net/get-dialogs/1017510/0cab08bcfcd5b5dd0896/ori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8" t="34755" r="637" b="42140"/>
          <a:stretch/>
        </p:blipFill>
        <p:spPr bwMode="auto">
          <a:xfrm>
            <a:off x="2979648" y="905383"/>
            <a:ext cx="2741266" cy="66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static.tildacdn.com/tild6331-6531-4737-a438-323462376136/logo-axelo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07" y="1799935"/>
            <a:ext cx="2140830" cy="58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Лига Цифровой Экономики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08" y="2601011"/>
            <a:ext cx="1934638" cy="51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6835" y="1032213"/>
            <a:ext cx="67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ERP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76835" y="1697192"/>
            <a:ext cx="73394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76835" y="1913030"/>
            <a:ext cx="829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WMS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776835" y="2496955"/>
            <a:ext cx="73394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76835" y="2666855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ECOM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718843" y="838328"/>
            <a:ext cx="73394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76834" y="3240074"/>
            <a:ext cx="73394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76834" y="3392105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HR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078" name="Picture 6" descr="https://boss.ru/local/templates/furniture_red/assets/images/log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07" y="3256133"/>
            <a:ext cx="1450333" cy="61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04734" y="3341693"/>
            <a:ext cx="2201883" cy="479995"/>
          </a:xfrm>
          <a:prstGeom prst="rect">
            <a:avLst/>
          </a:prstGeom>
        </p:spPr>
      </p:pic>
      <p:cxnSp>
        <p:nvCxnSpPr>
          <p:cNvPr id="43" name="Прямая соединительная линия 42"/>
          <p:cNvCxnSpPr/>
          <p:nvPr/>
        </p:nvCxnSpPr>
        <p:spPr>
          <a:xfrm>
            <a:off x="780186" y="3958916"/>
            <a:ext cx="73394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76834" y="4084356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1907" y="4125618"/>
            <a:ext cx="1934639" cy="309332"/>
          </a:xfrm>
          <a:prstGeom prst="rect">
            <a:avLst/>
          </a:prstGeom>
        </p:spPr>
      </p:pic>
      <p:pic>
        <p:nvPicPr>
          <p:cNvPr id="3090" name="Picture 18" descr="File:Greenplum Logo.jpg - Wikimedia Common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055" y="4097940"/>
            <a:ext cx="1166132" cy="31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Файл:AirflowLogo.png — Википедия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696" y="4097940"/>
            <a:ext cx="820471" cy="31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Лига Цифровой Экономики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233" y="4075570"/>
            <a:ext cx="1296188" cy="34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Mindbox – обзор возможностей, отзывы и аналоги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60" y="2674164"/>
            <a:ext cx="1270696" cy="38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AnyQuery, офис организации, Велозаводская ул., 4, Москва — Яндекс Карты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9" t="35538" r="15191" b="35700"/>
          <a:stretch/>
        </p:blipFill>
        <p:spPr bwMode="auto">
          <a:xfrm>
            <a:off x="5815870" y="2680771"/>
            <a:ext cx="1625643" cy="34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56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2"/>
          <p:cNvSpPr/>
          <p:nvPr/>
        </p:nvSpPr>
        <p:spPr>
          <a:xfrm>
            <a:off x="1096355" y="1349084"/>
            <a:ext cx="3525300" cy="902624"/>
          </a:xfrm>
          <a:prstGeom prst="rect">
            <a:avLst/>
          </a:prstGeom>
          <a:solidFill>
            <a:srgbClr val="0053DA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32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8</a:t>
            </a:r>
            <a:r>
              <a:rPr lang="ru-RU" sz="14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600" b="1" i="0" u="none" strike="noStrike" cap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крупных проектов в периметре трансформации</a:t>
            </a:r>
            <a:endParaRPr sz="1050" b="1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53" name="Google Shape;25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2297" y="-10"/>
            <a:ext cx="1183099" cy="298527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2"/>
          <p:cNvSpPr txBox="1"/>
          <p:nvPr/>
        </p:nvSpPr>
        <p:spPr>
          <a:xfrm>
            <a:off x="510750" y="4678350"/>
            <a:ext cx="2582400" cy="2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7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/ </a:t>
            </a:r>
            <a:r>
              <a:rPr lang="ru-RU" sz="1000" dirty="0" smtClean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ЦИФРОВАЯ ТРАНСФОРМАЦИЯ </a:t>
            </a:r>
            <a:r>
              <a:rPr lang="ru-RU" sz="1000" b="0" i="0" u="none" strike="noStrike" cap="none" dirty="0" smtClean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В </a:t>
            </a: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DESPORT</a:t>
            </a:r>
            <a:endParaRPr sz="1000" b="0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5" name="Google Shape;255;p22"/>
          <p:cNvSpPr txBox="1"/>
          <p:nvPr/>
        </p:nvSpPr>
        <p:spPr>
          <a:xfrm>
            <a:off x="584824" y="370725"/>
            <a:ext cx="3837273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/ </a:t>
            </a:r>
            <a:r>
              <a:rPr lang="ru-RU" sz="1600" b="1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ТРАНСФОРМАЦИЯ </a:t>
            </a:r>
            <a:r>
              <a:rPr lang="ru-RU" sz="1600" b="1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В ЦИФРАХ</a:t>
            </a:r>
            <a:endParaRPr sz="1600" b="1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6" name="Google Shape;256;p22"/>
          <p:cNvSpPr txBox="1"/>
          <p:nvPr/>
        </p:nvSpPr>
        <p:spPr>
          <a:xfrm>
            <a:off x="926950" y="2672952"/>
            <a:ext cx="16143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ru-RU" sz="5000" b="1" i="0" u="none" strike="noStrike" cap="none" dirty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2,5 </a:t>
            </a:r>
            <a:endParaRPr sz="5000" b="1" i="0" u="none" strike="noStrike" cap="none" dirty="0">
              <a:solidFill>
                <a:srgbClr val="0053DA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7" name="Google Shape;257;p22"/>
          <p:cNvSpPr txBox="1"/>
          <p:nvPr/>
        </p:nvSpPr>
        <p:spPr>
          <a:xfrm>
            <a:off x="769300" y="3303980"/>
            <a:ext cx="1929600" cy="4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 dirty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месяца </a:t>
            </a:r>
            <a:endParaRPr sz="2400" b="1" i="0" u="none" strike="noStrike" cap="none" dirty="0">
              <a:solidFill>
                <a:srgbClr val="0053DA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8" name="Google Shape;258;p22"/>
          <p:cNvSpPr txBox="1"/>
          <p:nvPr/>
        </p:nvSpPr>
        <p:spPr>
          <a:xfrm>
            <a:off x="926950" y="3641403"/>
            <a:ext cx="15774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-RU" sz="1100" b="0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На запуск основных </a:t>
            </a:r>
            <a:endParaRPr sz="11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9" name="Google Shape;259;p22"/>
          <p:cNvSpPr txBox="1"/>
          <p:nvPr/>
        </p:nvSpPr>
        <p:spPr>
          <a:xfrm>
            <a:off x="4313200" y="2651866"/>
            <a:ext cx="16143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US" sz="5000" b="1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6x </a:t>
            </a:r>
            <a:r>
              <a:rPr lang="ru-RU" sz="5000" b="1" i="0" u="none" strike="noStrike" cap="none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5000" b="1" i="0" u="none" strike="noStrike" cap="none" dirty="0">
              <a:solidFill>
                <a:srgbClr val="0053DA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0" name="Google Shape;260;p22"/>
          <p:cNvSpPr txBox="1"/>
          <p:nvPr/>
        </p:nvSpPr>
        <p:spPr>
          <a:xfrm>
            <a:off x="4164919" y="3550993"/>
            <a:ext cx="1929600" cy="4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ru-RU" sz="2000" b="1" dirty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н</a:t>
            </a:r>
            <a:r>
              <a:rPr lang="ru-RU" sz="2000" b="1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иже стоимость владения</a:t>
            </a:r>
            <a:r>
              <a:rPr lang="ru-RU" sz="2000" b="1" i="0" u="none" strike="noStrike" cap="none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2000" b="1" i="0" u="none" strike="noStrike" cap="none" dirty="0">
              <a:solidFill>
                <a:srgbClr val="0053DA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2" name="Google Shape;262;p22"/>
          <p:cNvSpPr txBox="1"/>
          <p:nvPr/>
        </p:nvSpPr>
        <p:spPr>
          <a:xfrm>
            <a:off x="5721403" y="1297551"/>
            <a:ext cx="2307974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&gt;300</a:t>
            </a:r>
          </a:p>
        </p:txBody>
      </p:sp>
      <p:sp>
        <p:nvSpPr>
          <p:cNvPr id="264" name="Google Shape;264;p22"/>
          <p:cNvSpPr txBox="1"/>
          <p:nvPr/>
        </p:nvSpPr>
        <p:spPr>
          <a:xfrm>
            <a:off x="5800641" y="2839503"/>
            <a:ext cx="2562807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135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2400" b="1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человек</a:t>
            </a:r>
            <a:endParaRPr sz="4000" b="1" i="0" u="none" strike="noStrike" cap="none" dirty="0">
              <a:solidFill>
                <a:srgbClr val="0053DA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5" name="Google Shape;265;p22"/>
          <p:cNvSpPr txBox="1"/>
          <p:nvPr/>
        </p:nvSpPr>
        <p:spPr>
          <a:xfrm>
            <a:off x="6024507" y="3584143"/>
            <a:ext cx="2115074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-RU" b="0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В проектных командах</a:t>
            </a:r>
            <a:endParaRPr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127" y="0"/>
            <a:ext cx="1235438" cy="307578"/>
          </a:xfrm>
          <a:prstGeom prst="rect">
            <a:avLst/>
          </a:prstGeom>
        </p:spPr>
      </p:pic>
      <p:sp>
        <p:nvSpPr>
          <p:cNvPr id="17" name="Google Shape;260;p22"/>
          <p:cNvSpPr txBox="1"/>
          <p:nvPr/>
        </p:nvSpPr>
        <p:spPr>
          <a:xfrm>
            <a:off x="5387333" y="1987687"/>
            <a:ext cx="2976115" cy="4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ru-RU" sz="2000" b="1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Реализованных требований</a:t>
            </a:r>
            <a:endParaRPr sz="2000" b="1" i="0" u="none" strike="noStrike" cap="none" dirty="0">
              <a:solidFill>
                <a:srgbClr val="0053DA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256;p22"/>
          <p:cNvSpPr txBox="1"/>
          <p:nvPr/>
        </p:nvSpPr>
        <p:spPr>
          <a:xfrm>
            <a:off x="2562672" y="2653529"/>
            <a:ext cx="16143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US" sz="5000" b="1" i="0" u="none" strike="noStrike" cap="none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r>
              <a:rPr lang="ru-RU" sz="5000" b="1" i="0" u="none" strike="noStrike" cap="none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5000" b="1" i="0" u="none" strike="noStrike" cap="none" dirty="0">
              <a:solidFill>
                <a:srgbClr val="0053DA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257;p22"/>
          <p:cNvSpPr txBox="1"/>
          <p:nvPr/>
        </p:nvSpPr>
        <p:spPr>
          <a:xfrm>
            <a:off x="2405022" y="3284557"/>
            <a:ext cx="1929600" cy="4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dirty="0" smtClean="0">
                <a:solidFill>
                  <a:srgbClr val="0053DA"/>
                </a:solidFill>
                <a:latin typeface="Verdana"/>
                <a:ea typeface="Verdana"/>
                <a:cs typeface="Verdana"/>
                <a:sym typeface="Verdana"/>
              </a:rPr>
              <a:t>недели</a:t>
            </a:r>
            <a:endParaRPr sz="2400" b="1" i="0" u="none" strike="noStrike" cap="none" dirty="0">
              <a:solidFill>
                <a:srgbClr val="0053DA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58;p22"/>
          <p:cNvSpPr txBox="1"/>
          <p:nvPr/>
        </p:nvSpPr>
        <p:spPr>
          <a:xfrm>
            <a:off x="2562672" y="3621980"/>
            <a:ext cx="15774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-RU" sz="1100" b="0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На запуск интернет магазина</a:t>
            </a:r>
            <a:endParaRPr sz="11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1C4E"/>
        </a:solid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2297" y="-10"/>
            <a:ext cx="1183099" cy="298527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3"/>
          <p:cNvSpPr txBox="1"/>
          <p:nvPr/>
        </p:nvSpPr>
        <p:spPr>
          <a:xfrm>
            <a:off x="510750" y="4678350"/>
            <a:ext cx="2582400" cy="2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7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/ </a:t>
            </a:r>
            <a:r>
              <a:rPr lang="ru-RU" sz="1000" b="0" i="0" u="none" strike="noStrike" cap="none" dirty="0" smtClean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ЦИФРОВАЯ ТРАНСФОРМАЦИЯ В </a:t>
            </a: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DESPORT</a:t>
            </a:r>
            <a:endParaRPr sz="1000" b="0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2" name="Google Shape;272;p23"/>
          <p:cNvSpPr/>
          <p:nvPr/>
        </p:nvSpPr>
        <p:spPr>
          <a:xfrm>
            <a:off x="187950" y="612450"/>
            <a:ext cx="8768100" cy="391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3"/>
          <p:cNvSpPr txBox="1"/>
          <p:nvPr/>
        </p:nvSpPr>
        <p:spPr>
          <a:xfrm>
            <a:off x="584825" y="849475"/>
            <a:ext cx="26919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1" i="0" u="none" strike="noStrike" cap="none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/ INSIGHTS</a:t>
            </a:r>
            <a:endParaRPr sz="1600" b="1" i="0" u="none" strike="noStrike" cap="none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4" name="Google Shape;274;p23"/>
          <p:cNvSpPr txBox="1"/>
          <p:nvPr/>
        </p:nvSpPr>
        <p:spPr>
          <a:xfrm>
            <a:off x="510750" y="1484600"/>
            <a:ext cx="8052900" cy="2969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spAutoFit/>
          </a:bodyPr>
          <a:lstStyle/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200"/>
              <a:buFont typeface="Verdana"/>
              <a:buChar char="❏"/>
            </a:pPr>
            <a:r>
              <a:rPr lang="ru-RU" sz="1600" b="0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Рынок отечественного ПО и партнеров покрывает все ключевые потребности</a:t>
            </a: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200"/>
              <a:buFont typeface="Verdana"/>
              <a:buChar char="❏"/>
            </a:pPr>
            <a:endParaRPr lang="ru-RU" sz="1600" b="0" i="0" u="none" strike="noStrike" cap="none" dirty="0" smtClean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200"/>
              <a:buFont typeface="Verdana"/>
              <a:buChar char="❏"/>
            </a:pPr>
            <a:r>
              <a:rPr lang="ru-RU" sz="1600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Быстрый запуск за счет выбора готовых решений</a:t>
            </a: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200"/>
              <a:buFont typeface="Verdana"/>
              <a:buChar char="❏"/>
            </a:pPr>
            <a:endParaRPr lang="ru-RU" sz="1600" dirty="0" smtClean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200"/>
              <a:buFont typeface="Verdana"/>
              <a:buChar char="❏"/>
            </a:pPr>
            <a:r>
              <a:rPr lang="ru-RU" sz="1600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Дальнейшее развитие за счет реинвестирования</a:t>
            </a: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200"/>
              <a:buFont typeface="Verdana"/>
              <a:buChar char="❏"/>
            </a:pPr>
            <a:endParaRPr lang="ru-RU" sz="16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1C4E"/>
              </a:buClr>
              <a:buSzPts val="1200"/>
              <a:buFont typeface="Verdana"/>
              <a:buChar char="❏"/>
            </a:pPr>
            <a:r>
              <a:rPr lang="ru-RU" sz="1600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Стоимость владения отечественного ПО значительно ниже</a:t>
            </a:r>
            <a:endParaRPr sz="16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6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600" b="0" i="0" u="none" strike="noStrike" cap="none" dirty="0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127" y="0"/>
            <a:ext cx="1235438" cy="307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1C4E"/>
        </a:solidFill>
        <a:effectLst/>
      </p:bgPr>
    </p:bg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2297" y="-10"/>
            <a:ext cx="1183099" cy="298527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4"/>
          <p:cNvSpPr txBox="1"/>
          <p:nvPr/>
        </p:nvSpPr>
        <p:spPr>
          <a:xfrm>
            <a:off x="510750" y="4678350"/>
            <a:ext cx="2582400" cy="2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7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/ </a:t>
            </a:r>
            <a:r>
              <a:rPr lang="ru-RU" sz="1000" dirty="0" smtClean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ЦИФРОВАЯ ТРАНСФОРМАЦИЯ </a:t>
            </a:r>
            <a:r>
              <a:rPr lang="ru-RU" sz="1000" b="0" i="0" u="none" strike="noStrike" cap="none" dirty="0" smtClean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В </a:t>
            </a:r>
            <a:r>
              <a:rPr lang="ru-RU" sz="1000" b="0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DESPORT</a:t>
            </a:r>
            <a:endParaRPr sz="1000" b="0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1" name="Google Shape;281;p24"/>
          <p:cNvSpPr/>
          <p:nvPr/>
        </p:nvSpPr>
        <p:spPr>
          <a:xfrm>
            <a:off x="187950" y="612450"/>
            <a:ext cx="8768100" cy="3918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4"/>
          <p:cNvSpPr txBox="1"/>
          <p:nvPr/>
        </p:nvSpPr>
        <p:spPr>
          <a:xfrm>
            <a:off x="584825" y="849475"/>
            <a:ext cx="26919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1" i="0" u="none" strike="noStrike" cap="none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/ ПЛАНЫ РАЗВИТИЯ</a:t>
            </a:r>
            <a:endParaRPr sz="1600" b="1" i="0" u="none" strike="noStrike" cap="none">
              <a:solidFill>
                <a:srgbClr val="111C4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84" name="Google Shape;28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03644" y="2062402"/>
            <a:ext cx="326869" cy="326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03644" y="2868448"/>
            <a:ext cx="326868" cy="326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03644" y="3635493"/>
            <a:ext cx="326871" cy="326392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24"/>
          <p:cNvSpPr/>
          <p:nvPr/>
        </p:nvSpPr>
        <p:spPr>
          <a:xfrm>
            <a:off x="2088900" y="1315735"/>
            <a:ext cx="4966200" cy="489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    </a:t>
            </a:r>
            <a:r>
              <a:rPr lang="ru-RU" sz="1400" b="0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Запуск мобильного приложения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4"/>
          <p:cNvSpPr/>
          <p:nvPr/>
        </p:nvSpPr>
        <p:spPr>
          <a:xfrm>
            <a:off x="2086128" y="2780073"/>
            <a:ext cx="4966200" cy="489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     RFID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4"/>
          <p:cNvSpPr/>
          <p:nvPr/>
        </p:nvSpPr>
        <p:spPr>
          <a:xfrm>
            <a:off x="2086128" y="2002386"/>
            <a:ext cx="4966200" cy="489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     Роботизация склада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4"/>
          <p:cNvSpPr/>
          <p:nvPr/>
        </p:nvSpPr>
        <p:spPr>
          <a:xfrm>
            <a:off x="2088900" y="3554213"/>
            <a:ext cx="4966200" cy="489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     </a:t>
            </a:r>
            <a:r>
              <a:rPr lang="en-US" sz="1400" b="0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FNR </a:t>
            </a:r>
            <a:r>
              <a:rPr lang="ru-RU" sz="1400" b="0" i="0" u="none" strike="noStrike" cap="none" dirty="0" smtClean="0">
                <a:solidFill>
                  <a:srgbClr val="111C4E"/>
                </a:solidFill>
                <a:latin typeface="Verdana"/>
                <a:ea typeface="Verdana"/>
                <a:cs typeface="Verdana"/>
                <a:sym typeface="Verdana"/>
              </a:rPr>
              <a:t>решение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6127" y="0"/>
            <a:ext cx="1235438" cy="307578"/>
          </a:xfrm>
          <a:prstGeom prst="rect">
            <a:avLst/>
          </a:prstGeom>
        </p:spPr>
      </p:pic>
      <p:pic>
        <p:nvPicPr>
          <p:cNvPr id="4098" name="Picture 2" descr="Mobile App Icon Vector Art, Icons, and Graphics for Free Downloa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644" y="1361424"/>
            <a:ext cx="384318" cy="38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4449</TotalTime>
  <Words>303</Words>
  <Application>Microsoft Office PowerPoint</Application>
  <PresentationFormat>Экран (16:9)</PresentationFormat>
  <Paragraphs>92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Verdana</vt:lpstr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Pavel MARKOV</cp:lastModifiedBy>
  <cp:revision>38</cp:revision>
  <dcterms:modified xsi:type="dcterms:W3CDTF">2024-05-23T13:15:23Z</dcterms:modified>
</cp:coreProperties>
</file>